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83" r:id="rId13"/>
    <p:sldId id="282" r:id="rId14"/>
    <p:sldId id="280" r:id="rId15"/>
    <p:sldId id="285" r:id="rId16"/>
    <p:sldId id="288" r:id="rId17"/>
    <p:sldId id="289" r:id="rId18"/>
    <p:sldId id="287" r:id="rId19"/>
    <p:sldId id="267" r:id="rId20"/>
    <p:sldId id="269" r:id="rId21"/>
    <p:sldId id="270" r:id="rId22"/>
    <p:sldId id="271" r:id="rId23"/>
    <p:sldId id="272" r:id="rId24"/>
    <p:sldId id="273" r:id="rId25"/>
    <p:sldId id="281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525" autoAdjust="0"/>
  </p:normalViewPr>
  <p:slideViewPr>
    <p:cSldViewPr>
      <p:cViewPr varScale="1">
        <p:scale>
          <a:sx n="68" d="100"/>
          <a:sy n="68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36499-757D-4435-8BBF-5A43A68F1148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6C64-D618-4462-A15C-7E9CB58A7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5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56C64-D618-4462-A15C-7E9CB58A76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29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56C64-D618-4462-A15C-7E9CB58A76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515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56C64-D618-4462-A15C-7E9CB58A762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27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59" y="4046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6823" y="465313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Баранова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ветлана Владимировна-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 кафедры дошкольного образования ВИРО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bsv.VIPKRO\Downloads\detskii-pold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02006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2020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327" y="1150873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</a:t>
            </a:r>
          </a:p>
          <a:p>
            <a:pPr algn="ctr"/>
            <a:r>
              <a:rPr lang="ru-R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здорового питания</a:t>
            </a:r>
          </a:p>
          <a:p>
            <a:pPr algn="ctr"/>
            <a:r>
              <a:rPr lang="ru-R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дошкольного возраста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60648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Владимирский институт развития образования им. Л.И. Новиковой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179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00" y="260648"/>
            <a:ext cx="835292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«НЕТ» рекламе</a:t>
            </a:r>
          </a:p>
          <a:p>
            <a:pPr lvl="0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Родителям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полезно перестать слушать рекламу и вернуться к здоровой пище для своих детей;</a:t>
            </a:r>
          </a:p>
          <a:p>
            <a:pPr lvl="0"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Основой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питания для ребёнка должны стать натуральные продукты: молоко, мясо, рыба, овощи, фрукты.</a:t>
            </a:r>
          </a:p>
        </p:txBody>
      </p:sp>
      <p:pic>
        <p:nvPicPr>
          <p:cNvPr id="4098" name="Picture 2" descr="C:\Users\bsv.VIPKRO\Downloads\4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057">
            <a:off x="5821212" y="3592276"/>
            <a:ext cx="2532669" cy="204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sv.VIPKRO\Downloads\mcd15august_20150814145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314">
            <a:off x="415273" y="3727089"/>
            <a:ext cx="2987823" cy="167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sv.VIPKRO\Downloads\a-couple-walk-past-a-banner-advertising-coca-cola-in-algiers-algeria-CB5D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203848" cy="233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1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-35408"/>
            <a:ext cx="79928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Осторожно!</a:t>
            </a:r>
          </a:p>
          <a:p>
            <a:pPr algn="ctr"/>
            <a:r>
              <a:rPr lang="ru-RU" dirty="0"/>
              <a:t> 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Самые вредные продукты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питания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сладкая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газировка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Содержит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бензонат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натрия (Е211)</a:t>
            </a:r>
          </a:p>
          <a:p>
            <a:pPr lvl="0"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кока-кола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картофельные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чипсы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сосиски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дешевая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колбаса</a:t>
            </a:r>
          </a:p>
          <a:p>
            <a:pPr lvl="0"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0768"/>
            <a:ext cx="2068265" cy="1339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65743"/>
            <a:ext cx="2380122" cy="1377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24735"/>
            <a:ext cx="2520280" cy="1836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19" y="5201930"/>
            <a:ext cx="3552436" cy="1349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550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038" y="332656"/>
            <a:ext cx="79928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сладкие жевательные конфеты,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чупа-чупсы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», пастила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красивой упаковке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шоколадные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батончики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                                   майонез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продукты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быстрого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приготовления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соль</a:t>
            </a: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57" y="908720"/>
            <a:ext cx="2107263" cy="1185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1950040"/>
            <a:ext cx="2081808" cy="1215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4" y="2350895"/>
            <a:ext cx="1631869" cy="220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4437112"/>
            <a:ext cx="2807306" cy="1627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72" y="4757722"/>
            <a:ext cx="2726576" cy="1815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2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3472"/>
            <a:ext cx="784887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Е-621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глюконат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натрия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Может вызвать аллергию, при передозировке – головная боль, тошнота, сонливость, боль в груди и слабость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Е-551 – диоксид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кремния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Разделитель, чтобы продукт не слеживался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Фосфат кальция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Нарушает баланс кальция в организме ведет к остеопорозу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Гидрогенизированные жиры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Ведут к ожирению,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 мужчин - к ухудшению половой функции,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 женщин - рождение детей с низким иммунитетом.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8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7359429"/>
              </p:ext>
            </p:extLst>
          </p:nvPr>
        </p:nvGraphicFramePr>
        <p:xfrm>
          <a:off x="467544" y="116633"/>
          <a:ext cx="8208912" cy="644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Возраст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5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первой младшей группы (от 2-х до 3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Закрепить умения самостоятельно мыть руки перед едой, насухо вытирать лицо и руки полотенцем, опрятно есть, держать ложку в правой руке, пользоваться салфеткой, полоскать рот по напоминанию взрослого.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Сформировать умения выполнять элементарные правила культурного поведения: не выходить из-за стола, не закончив прием пищи, говорить “спасибо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5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второй младшей группы (от 3-х до 4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Научить самостоятельно и аккуратно мыть руки, лицо, правильно пользоваться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мылом,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насухо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вытираться после умывания, вешать полотенце на свое место.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Сформировать навыки приема пищи: не крошить хлеб, правильно пользоваться столовыми приборами, салфеткой, пережевывать пищу с закрытым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ртом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средней группы (от 4-х до 5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Совершенствовать приобретенные умения: брать пищу понемногу, хорошо пережевывать, есть бесшумно, правильно пользоваться столовыми приборами (ложкой, вилкой, ножом), салфеткой, полоскать рот после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старшей группы (от 5 до 6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Закрепить умения правильно пользоваться столовыми приборами (вилкой, ножом), есть аккуратно, бесшумно, сохраняя правильную осанку за столом.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Продолжать прививать навыки культуры поведения: выходя из-за стола, тихо задвигать стул, благодарить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взрослых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подготовительной к школе группы (от 6 до 7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Закрепить навыки культуры поведения за столом: сидеть прямо, не класть локти на стол, бесшумно пить и пережевывать пищу, правильно пользоваться ножом, вилкой, салфеткой. Относить за собой часть посуды.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67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9361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профилактике и коррекции нарушений пищевого поведения у детей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5184575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Играйте с ребенком на тему еды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Организуйте приём пищи как совместную деятельность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Пробуйте еду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пищу привлекательной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предлагайте поесть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Стимулируйте физическую активность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обсуждайте в присутствии ребенка его вес и фигуру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Синхронизируйте питание дома и в детском саду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Учитывайте индивидуальные предпочтения</a:t>
            </a:r>
          </a:p>
          <a:p>
            <a:pPr marL="457200" indent="-457200" algn="l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71" y="116632"/>
            <a:ext cx="882047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приготовление пищи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познавательные способности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 очистки продукта;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превращение жидких продуктов в твёрдые, путем замораживания;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твёрдых продуктов при варке в мягкие;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место произрастания;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 получения продукта;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основная классификация продуктов;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название блюд;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ознакомление с рецептами и меню;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назначение посуды и столовых приборов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4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3"/>
            <a:ext cx="8640960" cy="1080121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3"/>
            <a:ext cx="8568952" cy="6120681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 пищи является мощным воспитательным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средством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коммуникационных навыков;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последующая оценка приготовленных блюд;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собственноручное  приготовление еды может изменить отношение к пищевому рациону;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ривлекайте ребенка к сервировке стола</a:t>
            </a:r>
          </a:p>
          <a:p>
            <a:pPr marL="342900" indent="-342900" algn="l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064896" cy="64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Этикет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bsv.VIPKRO\Downloads\1460785682-aleksa_klass3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959435" cy="3719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109" y="2912524"/>
            <a:ext cx="8559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знают названия блюд;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соблюдают правила поведения за столом;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умеют правильно сидеть за столом во время приема пищи;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всегда используют салфетку;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всегда используют столовые приборы по назначению.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766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57301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Сервировка 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(от фр. </a:t>
            </a:r>
            <a:r>
              <a:rPr lang="fr-FR" altLang="ru-RU" b="1" i="1" dirty="0">
                <a:latin typeface="Arial" pitchFamily="34" charset="0"/>
                <a:cs typeface="Arial" pitchFamily="34" charset="0"/>
              </a:rPr>
              <a:t>service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термин в кулинарии, который обозначает ряд связанных процессов при приёме пищи:</a:t>
            </a:r>
          </a:p>
          <a:p>
            <a:pPr algn="just"/>
            <a:r>
              <a:rPr lang="ru-RU" altLang="ru-RU" sz="2400" dirty="0">
                <a:latin typeface="Arial" pitchFamily="34" charset="0"/>
                <a:cs typeface="Arial" pitchFamily="34" charset="0"/>
              </a:rPr>
              <a:t>- процесс накрытия стола, с размещением на нём столовых приборов 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i="1" dirty="0" smtClean="0">
                <a:latin typeface="Arial" pitchFamily="34" charset="0"/>
                <a:cs typeface="Arial" pitchFamily="34" charset="0"/>
              </a:rPr>
              <a:t>сервировка стола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alt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украшение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блюд для придания им внешне интересного вида 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i="1" dirty="0">
                <a:latin typeface="Arial" pitchFamily="34" charset="0"/>
                <a:cs typeface="Arial" pitchFamily="34" charset="0"/>
              </a:rPr>
              <a:t>сервировка блюда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altLang="ru-RU" sz="2400" dirty="0">
                <a:latin typeface="Arial" pitchFamily="34" charset="0"/>
                <a:cs typeface="Arial" pitchFamily="34" charset="0"/>
              </a:rPr>
              <a:t>Также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i="1" dirty="0">
                <a:latin typeface="Arial" pitchFamily="34" charset="0"/>
                <a:cs typeface="Arial" pitchFamily="34" charset="0"/>
              </a:rPr>
              <a:t>сервировка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процесс подачи блюд гостям, в данном случае детям.</a:t>
            </a:r>
          </a:p>
        </p:txBody>
      </p:sp>
      <p:pic>
        <p:nvPicPr>
          <p:cNvPr id="10" name="Picture 5" descr="http://sad7elochka.ru/wp-content/uploads/2014/01/IMG_5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4423"/>
            <a:ext cx="4537050" cy="302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0795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96952"/>
            <a:ext cx="77048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 питания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неотъемлемая часть общей культуры в обществе, именно она определяет качество жизни и здоровье нации в целом. Её необходимо рассматривать как совокупность разнообразных человеческих достижений, навыков, традиций в области питания, получившие своё непосредственное отражение в окружающей нас среде.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290" name="Picture 2" descr="C:\Users\bsv.VIPKRO\Downloads\601bae68e20e92d_405.067882a521_g-midd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960440" cy="1985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150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3481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Столовое</a:t>
            </a:r>
            <a:r>
              <a:rPr lang="ru-RU" altLang="ru-RU" sz="32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белье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753" y="1052736"/>
            <a:ext cx="8496944" cy="558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Скатерть.</a:t>
            </a:r>
          </a:p>
          <a:p>
            <a:pPr algn="just">
              <a:lnSpc>
                <a:spcPct val="125000"/>
              </a:lnSpc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Белая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скатерть подходит только для праздников и торжественных встреч, для стола сервированного к чаю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цветные, но не очень яркие.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Концы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скатерти свисают на 25-30 см.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Салфетки.</a:t>
            </a:r>
          </a:p>
          <a:p>
            <a:pPr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Салфетки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столовые: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размер 46х46 см.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Салфетки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чайные: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размер 35х35 см.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Салфетки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следует положить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на тарелку или за тарелку в виде лилии, кораблика, колпачка и т.д. Во время еды ее следует положить на колени, сложив вдвое.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 ставится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икебана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цветы.</a:t>
            </a:r>
          </a:p>
        </p:txBody>
      </p:sp>
    </p:spTree>
    <p:extLst>
      <p:ext uri="{BB962C8B-B14F-4D97-AF65-F5344CB8AC3E}">
        <p14:creationId xmlns="" xmlns:p14="http://schemas.microsoft.com/office/powerpoint/2010/main" val="10740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2656"/>
            <a:ext cx="1658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Посуда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69" y="917431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anose="020B0604020202020204" pitchFamily="34" charset="0"/>
                <a:cs typeface="Arial" pitchFamily="34" charset="0"/>
              </a:rPr>
              <a:t>Столовые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глубокие тарелки.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Пирожковая тарелка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(для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хлеба).</a:t>
            </a:r>
            <a:endParaRPr lang="ru-RU" altLang="ru-RU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Мелкие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столовые тарелки.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Десертные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тарелки для сладких блюд (фрукты, ягоды).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Кружки, чашки с блюдцем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(для компота,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напитка).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altLang="ru-RU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Тарелки нужно ставить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стол напротив стульев. От края стола до тарелки - 1,5-2 см.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расстоянии 5-12 см слева от тарелки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пирожковая (хлебница).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Справа от тарелки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нож, лезвием к тарелке, ложка,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слева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вилка.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Если ножа нет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ложка и вилка находятся справа.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тарелкой и приборами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0,5 см, чашка от тарелки находится на расстоянии 0,5 см.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Чашка,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ручкой </a:t>
            </a: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вправо,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ставится на блюдце.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</p:spTree>
    <p:extLst>
      <p:ext uri="{BB962C8B-B14F-4D97-AF65-F5344CB8AC3E}">
        <p14:creationId xmlns="" xmlns:p14="http://schemas.microsoft.com/office/powerpoint/2010/main" val="26394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70878"/>
            <a:ext cx="422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Столовые приборы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28092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altLang="ru-RU" b="1" dirty="0"/>
              <a:t>  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Нож.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 помощью него едят мясные блюда, пироги (кроме сладких), блины, помогают им захватывать гарнир.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Длина ножа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равна диаметру тарелки.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Длина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вилки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должна быть равна длине ножа. Ближе к тарелке кладут те столовые приборы, которые не используются в первую очередь.</a:t>
            </a: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   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Нож следует класть лезвием к тарелке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ложка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- носиком вверх,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вилка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- зубцами вверх.</a:t>
            </a: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    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блюдце следует положить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чайную ложку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ручкой вправо, т.е. в противоположную сторону ручки чашки.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еды столовые приборы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необходимо положить на тарелку параллельно, ручками влево.</a:t>
            </a:r>
          </a:p>
          <a:p>
            <a:pPr algn="just">
              <a:lnSpc>
                <a:spcPct val="125000"/>
              </a:lnSpc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    </a:t>
            </a:r>
          </a:p>
        </p:txBody>
      </p:sp>
    </p:spTree>
    <p:extLst>
      <p:ext uri="{BB962C8B-B14F-4D97-AF65-F5344CB8AC3E}">
        <p14:creationId xmlns="" xmlns:p14="http://schemas.microsoft.com/office/powerpoint/2010/main" val="10601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698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 к сервировке стола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3415"/>
            <a:ext cx="7776863" cy="327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мероприятию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обед, завтрак, праздничное мероприятие).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Эстетичность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Тематическая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направленность.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(Новый год - снежинки и т.д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Задача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сервирующих стол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- создать хорошее настроение и усилить аппетит.</a:t>
            </a:r>
          </a:p>
        </p:txBody>
      </p:sp>
      <p:pic>
        <p:nvPicPr>
          <p:cNvPr id="4" name="Рисунок 3" descr="Easter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411" y="4246306"/>
            <a:ext cx="2808941" cy="2100125"/>
          </a:xfrm>
          <a:prstGeom prst="rect">
            <a:avLst/>
          </a:prstGeom>
        </p:spPr>
      </p:pic>
      <p:pic>
        <p:nvPicPr>
          <p:cNvPr id="1026" name="Picture 2" descr="C:\Users\bsv.VIPKRO\Downloads\Birthday-Party-table-setting-decora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7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38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поведения за столом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51167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правилам первыми за стол садятся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девочки.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Помочь сесть им помогают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мальчики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, они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должны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подойти слева, взять за спинку стул, развернуть его спинкой к себе 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со словами "Пожалуйста" или "прошу садиться"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предлагают сесть. Девочка должна подойти и ждать, когда ей пододвинут стул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    Сидеть нужно прямо, занимая стул полностью, прикасаясь к спинке. Не следует наклоняться над тарелкой,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расстояние от груди до стола - 4 пальца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ладони.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Ноги согнуты под прямым углом,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руки слегка прижаты к туловищу.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Не следует подпирать подбородок, щеки, раскачиваться на стуле.</a:t>
            </a:r>
          </a:p>
        </p:txBody>
      </p:sp>
    </p:spTree>
    <p:extLst>
      <p:ext uri="{BB962C8B-B14F-4D97-AF65-F5344CB8AC3E}">
        <p14:creationId xmlns="" xmlns:p14="http://schemas.microsoft.com/office/powerpoint/2010/main" val="31216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Формирование культуры питания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семье</a:t>
            </a:r>
            <a:endParaRPr lang="ru-RU" sz="800" dirty="0"/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Сотрудничество родителей и педагога;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Сформировать у взрослых членов семьи понимание важности правильного питания;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Убедить родителей в правильности проводимой в образовательном учреждении по формированию культуры питания у воспитанников</a:t>
            </a:r>
          </a:p>
        </p:txBody>
      </p:sp>
      <p:pic>
        <p:nvPicPr>
          <p:cNvPr id="3" name="Picture 2" descr="C:\Users\bsv.VIPKRO\Downloads\content_broschuere-ernaehrungstipps_topil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7855"/>
            <a:ext cx="4392488" cy="260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2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4" y="332656"/>
            <a:ext cx="7848872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с самого раннего возраста у ребенка сформируется представление: семейный стол - место, где всем уютно, тепло и, конечно вкусно!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464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шагов правильного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питания</a:t>
            </a:r>
          </a:p>
          <a:p>
            <a:pPr algn="ctr">
              <a:lnSpc>
                <a:spcPct val="125000"/>
              </a:lnSpc>
            </a:pP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Принципы питания остаются неизменными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протяжении всей жизни человека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0331" y="2264435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РЕГУЛЯРНОСТЬ;</a:t>
            </a:r>
          </a:p>
          <a:p>
            <a:pPr algn="ctr">
              <a:lnSpc>
                <a:spcPct val="125000"/>
              </a:lnSpc>
            </a:pP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РАЗНООБРАЗИЕ;</a:t>
            </a: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АДЕКВАТНОСТЬ;</a:t>
            </a: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БЕЗОПАСНОСТЬ;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УДОВОЛЬСТВИЕ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627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06489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b="1" dirty="0" smtClean="0">
              <a:solidFill>
                <a:srgbClr val="FF0000"/>
              </a:solidFill>
            </a:endParaRPr>
          </a:p>
          <a:p>
            <a:pPr lvl="1"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25000"/>
              </a:lnSpc>
            </a:pPr>
            <a:endParaRPr lang="ru-RU" sz="3200" b="1" dirty="0">
              <a:solidFill>
                <a:srgbClr val="FF0000"/>
              </a:solidFill>
            </a:endParaRPr>
          </a:p>
          <a:p>
            <a:pPr lvl="1">
              <a:lnSpc>
                <a:spcPct val="125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РЕГУЛЯРНОСТЬ</a:t>
            </a:r>
          </a:p>
          <a:p>
            <a:pPr>
              <a:lnSpc>
                <a:spcPct val="125000"/>
              </a:lnSpc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sz="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dirty="0" smtClean="0"/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является непременным условием для осуществления бесперебойного и эффективного функционирования непростой биологической системы. </a:t>
            </a:r>
          </a:p>
          <a:p>
            <a:pPr algn="just">
              <a:lnSpc>
                <a:spcPct val="125000"/>
              </a:lnSpc>
            </a:pPr>
            <a:endParaRPr lang="ru-RU" sz="2400" dirty="0" smtClean="0"/>
          </a:p>
          <a:p>
            <a:pPr algn="just">
              <a:lnSpc>
                <a:spcPct val="125000"/>
              </a:lnSpc>
            </a:pPr>
            <a:r>
              <a:rPr lang="ru-RU" sz="2400" dirty="0" smtClean="0"/>
              <a:t>	</a:t>
            </a:r>
          </a:p>
        </p:txBody>
      </p:sp>
      <p:pic>
        <p:nvPicPr>
          <p:cNvPr id="5122" name="Picture 2" descr="C:\Users\bsv.VIPKRO\Downloads\44704936-food-clock-with-vegetables-and-fruits-as-background-healthy-food-conce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2976314" cy="2976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23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56251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РАЗНООБРАЗИЕ</a:t>
            </a:r>
          </a:p>
          <a:p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предлагать новые вкусы и блюда, удовлетворяя потребность в основных пищевых веществах, витаминах, микроэлементах и формируя тем самым правильный стереотип питания.</a:t>
            </a:r>
          </a:p>
        </p:txBody>
      </p:sp>
      <p:pic>
        <p:nvPicPr>
          <p:cNvPr id="6146" name="Picture 2" descr="C:\Users\bsv.VIPKRO\Downloads\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392"/>
            <a:ext cx="1794434" cy="2399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sv.VIPKRO\Downloads\me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7372"/>
            <a:ext cx="2880320" cy="1932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256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7004" y="451166"/>
            <a:ext cx="59766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АДЕКВАТНОСТЬ</a:t>
            </a:r>
          </a:p>
          <a:p>
            <a:pPr algn="just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305" y="3933056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БЕЗОПАСНОСТЬ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обеспечивают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условия: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личной гигиены;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Умение различать свежие и не свежие продукты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Осторожное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обращение с незнакомыми продуктами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bsv.VIPKRO\Downloads\depositphotos_22927670-stock-photo-woman-eating-cook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69105"/>
            <a:ext cx="2765097" cy="2340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sv.VIPKRO\Downloads\depositphotos_24492485-stock-photo-pho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18" y="978233"/>
            <a:ext cx="3000486" cy="20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1792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79208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УДОВОЛЬСТВИЕ</a:t>
            </a:r>
          </a:p>
          <a:p>
            <a:pPr algn="just">
              <a:lnSpc>
                <a:spcPct val="125000"/>
              </a:lnSpc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Приятные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ощущения, которые возникают во время еды имеют глубокий физиологический смысл, являясь показателем безопасности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продукта.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Важную роль в получении удовольствия от приема пищи играет не только правильная сервировка стола, но и проявление творчества и декораторских способностей человека, который организует прием пищи.</a:t>
            </a:r>
          </a:p>
          <a:p>
            <a:pPr algn="just">
              <a:lnSpc>
                <a:spcPct val="125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bsv.VIPKRO\Downloads\08082017_getty_fussy_e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221"/>
            <a:ext cx="2135357" cy="1423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sv.VIPKRO\Downloads\depositphotos_7538993-stock-photo-kids-eating-a-healthy-m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1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0259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2606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Пищевая пирамида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sv.VIPKRO\Downloads\питание-деменция-3-768x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2" y="980727"/>
            <a:ext cx="7150384" cy="5744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8460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283" y="260648"/>
            <a:ext cx="828092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Сухие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завтраки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сухие завтраки не имеют маркировки «Предназначены для детского питания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являются полноценным питанием т.к. содержат большое количество сахара (на 100 гр. – 30 гр. сахара, 1 чайная ложка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8 гр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сахара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Ребёнок не получает полезных питательных веществ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Регулярное употребление ведет к избыточной массе тела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Главная проблема упаковок сухих завтраков – невозможность закрыть её после первого открытия.</a:t>
            </a:r>
          </a:p>
        </p:txBody>
      </p:sp>
      <p:pic>
        <p:nvPicPr>
          <p:cNvPr id="3074" name="Picture 2" descr="C:\Users\bsv.VIPKRO\Downloads\www.GetBg.net_Food_Differring_meal_Flakes_and_milk_032586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8" y="4581128"/>
            <a:ext cx="2995533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sv.VIPKRO\Downloads\1111072-lubyatovo-p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1020"/>
            <a:ext cx="333719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6184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1286</TotalTime>
  <Words>994</Words>
  <Application>Microsoft Office PowerPoint</Application>
  <PresentationFormat>Экран (4:3)</PresentationFormat>
  <Paragraphs>201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Рекомендации по профилактике и коррекции нарушений пищевого поведения у детей</vt:lpstr>
      <vt:lpstr>Вовлечение детей в приготовление пищи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User</cp:lastModifiedBy>
  <cp:revision>109</cp:revision>
  <dcterms:created xsi:type="dcterms:W3CDTF">2017-10-12T16:02:04Z</dcterms:created>
  <dcterms:modified xsi:type="dcterms:W3CDTF">2021-11-13T11:31:10Z</dcterms:modified>
</cp:coreProperties>
</file>